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9"/>
  </p:notesMasterIdLst>
  <p:sldIdLst>
    <p:sldId id="256" r:id="rId2"/>
    <p:sldId id="257" r:id="rId3"/>
    <p:sldId id="288" r:id="rId4"/>
    <p:sldId id="290" r:id="rId5"/>
    <p:sldId id="287" r:id="rId6"/>
    <p:sldId id="289" r:id="rId7"/>
    <p:sldId id="275" r:id="rId8"/>
    <p:sldId id="292" r:id="rId9"/>
    <p:sldId id="276" r:id="rId10"/>
    <p:sldId id="277" r:id="rId11"/>
    <p:sldId id="278" r:id="rId12"/>
    <p:sldId id="285" r:id="rId13"/>
    <p:sldId id="286" r:id="rId14"/>
    <p:sldId id="294" r:id="rId15"/>
    <p:sldId id="295" r:id="rId16"/>
    <p:sldId id="296" r:id="rId17"/>
    <p:sldId id="28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C1F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7AA04-2ECB-423D-9958-6313251131D8}" type="datetimeFigureOut">
              <a:rPr lang="en-US" smtClean="0"/>
              <a:t>14/10/2017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E0424-AED1-4B2C-9BD9-FA6E988A35F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latin typeface="Arial" charset="0"/>
            </a:endParaRPr>
          </a:p>
        </p:txBody>
      </p:sp>
      <p:sp>
        <p:nvSpPr>
          <p:cNvPr id="1198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2DDB4C-962D-477A-8C55-57865E6D15E6}" type="slidenum">
              <a:rPr lang="vi-VN" smtClean="0"/>
              <a:pPr/>
              <a:t>15</a:t>
            </a:fld>
            <a:endParaRPr lang="vi-V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98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latin typeface="Arial" charset="0"/>
            </a:endParaRPr>
          </a:p>
        </p:txBody>
      </p:sp>
      <p:sp>
        <p:nvSpPr>
          <p:cNvPr id="1198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2DDB4C-962D-477A-8C55-57865E6D15E6}" type="slidenum">
              <a:rPr lang="vi-VN" smtClean="0"/>
              <a:pPr/>
              <a:t>16</a:t>
            </a:fld>
            <a:endParaRPr lang="vi-V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9D540DE-A41C-436F-A20F-4C22F99A775E}" type="datetimeFigureOut">
              <a:rPr lang="en-US" smtClean="0"/>
              <a:pPr/>
              <a:t>14/10/2017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996BEF3-EFF2-47F0-A0F4-27F315A19AE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609600"/>
            <a:ext cx="7851648" cy="14478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effectLst/>
                <a:latin typeface="Arial" pitchFamily="34" charset="0"/>
                <a:cs typeface="Arial" pitchFamily="34" charset="0"/>
              </a:rPr>
              <a:t>ĐẢNG BỘ </a:t>
            </a:r>
            <a: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  <a:t>TRƯỜNG </a:t>
            </a:r>
            <a:r>
              <a:rPr lang="en-US" sz="3600" b="1" dirty="0">
                <a:effectLst/>
                <a:latin typeface="Arial" pitchFamily="34" charset="0"/>
                <a:cs typeface="Arial" pitchFamily="34" charset="0"/>
              </a:rPr>
              <a:t>CAO ĐẲNG </a:t>
            </a:r>
            <a: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600" b="1" dirty="0">
                <a:effectLst/>
                <a:latin typeface="Arial" pitchFamily="34" charset="0"/>
                <a:cs typeface="Arial" pitchFamily="34" charset="0"/>
              </a:rPr>
              <a:t>LÝ TỰ TRỌNG TP.HỒ CHÍ </a:t>
            </a:r>
            <a:r>
              <a:rPr lang="en-US" sz="3600" b="1" dirty="0" smtClean="0">
                <a:effectLst/>
                <a:latin typeface="Arial" pitchFamily="34" charset="0"/>
                <a:cs typeface="Arial" pitchFamily="34" charset="0"/>
              </a:rPr>
              <a:t>MINH</a:t>
            </a:r>
            <a:endParaRPr lang="en-US" sz="3600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4648200"/>
            <a:ext cx="8610600" cy="175260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Nhóm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thực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hiện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pPr algn="ctr"/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Bùi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Thành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Dũng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Đặng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Nhật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Minh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43000" y="2514600"/>
            <a:ext cx="6248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latin typeface="Arial" pitchFamily="34" charset="0"/>
                <a:cs typeface="Arial" pitchFamily="34" charset="0"/>
              </a:rPr>
              <a:t>CHI BỘ: 1</a:t>
            </a:r>
            <a:endParaRPr 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371600"/>
            <a:ext cx="8763000" cy="182880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TUYÊN TRUYỀN HIẾN PHÁP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xplosion 1 4"/>
          <p:cNvSpPr/>
          <p:nvPr/>
        </p:nvSpPr>
        <p:spPr>
          <a:xfrm>
            <a:off x="304800" y="3352800"/>
            <a:ext cx="8839200" cy="3505200"/>
          </a:xfrm>
          <a:prstGeom prst="irregularSeal1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hiệu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lực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lý</a:t>
            </a:r>
            <a:endParaRPr lang="en-US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4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nhất</a:t>
            </a:r>
            <a:endParaRPr lang="en-US" sz="4000" dirty="0"/>
          </a:p>
        </p:txBody>
      </p:sp>
      <p:sp>
        <p:nvSpPr>
          <p:cNvPr id="7" name="Explosion 2 6"/>
          <p:cNvSpPr/>
          <p:nvPr/>
        </p:nvSpPr>
        <p:spPr>
          <a:xfrm>
            <a:off x="0" y="0"/>
            <a:ext cx="9144000" cy="3810000"/>
          </a:xfrm>
          <a:prstGeom prst="irregularSeal2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4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4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4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Off-page Connector 3"/>
          <p:cNvSpPr/>
          <p:nvPr/>
        </p:nvSpPr>
        <p:spPr>
          <a:xfrm>
            <a:off x="1066800" y="228600"/>
            <a:ext cx="6934200" cy="1143000"/>
          </a:xfrm>
          <a:prstGeom prst="flowChartOffpageConnector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4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4000" dirty="0" smtClean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0" y="1524000"/>
            <a:ext cx="9144000" cy="11430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2819400"/>
            <a:ext cx="9144000" cy="11430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con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nghĩa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0" y="4114800"/>
            <a:ext cx="9144000" cy="11430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tưởng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tộc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5410200"/>
            <a:ext cx="9144000" cy="1447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tiện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tưởng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sosceles Triangle 3"/>
          <p:cNvSpPr/>
          <p:nvPr/>
        </p:nvSpPr>
        <p:spPr>
          <a:xfrm>
            <a:off x="2667000" y="1524000"/>
            <a:ext cx="4038600" cy="1524000"/>
          </a:xfrm>
          <a:prstGeom prst="triangle">
            <a:avLst>
              <a:gd name="adj" fmla="val 47240"/>
            </a:avLst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 pháp</a:t>
            </a:r>
            <a:endParaRPr lang="vi-VN" sz="2800" b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rapezoid 4"/>
          <p:cNvSpPr/>
          <p:nvPr/>
        </p:nvSpPr>
        <p:spPr>
          <a:xfrm>
            <a:off x="1447800" y="2819400"/>
            <a:ext cx="6400800" cy="1143000"/>
          </a:xfrm>
          <a:prstGeom prst="trapezoid">
            <a:avLst>
              <a:gd name="adj" fmla="val 129919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luật, đạo luật </a:t>
            </a:r>
            <a:endParaRPr lang="vi-VN" sz="3200">
              <a:solidFill>
                <a:schemeClr val="tx1"/>
              </a:solidFill>
            </a:endParaRPr>
          </a:p>
        </p:txBody>
      </p:sp>
      <p:sp>
        <p:nvSpPr>
          <p:cNvPr id="6" name="Trapezoid 5"/>
          <p:cNvSpPr/>
          <p:nvPr/>
        </p:nvSpPr>
        <p:spPr>
          <a:xfrm>
            <a:off x="457200" y="3733800"/>
            <a:ext cx="8382000" cy="1143000"/>
          </a:xfrm>
          <a:prstGeom prst="trapezoid">
            <a:avLst>
              <a:gd name="adj" fmla="val 10893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 bản dưới luật</a:t>
            </a:r>
            <a:endParaRPr lang="vi-VN" sz="3200">
              <a:solidFill>
                <a:schemeClr val="tx1"/>
              </a:solidFill>
            </a:endParaRPr>
          </a:p>
        </p:txBody>
      </p:sp>
      <p:sp>
        <p:nvSpPr>
          <p:cNvPr id="9" name="Explosion 2 8"/>
          <p:cNvSpPr/>
          <p:nvPr/>
        </p:nvSpPr>
        <p:spPr>
          <a:xfrm>
            <a:off x="0" y="4953000"/>
            <a:ext cx="9144000" cy="1905000"/>
          </a:xfrm>
          <a:prstGeom prst="irregularSeal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 văn bản trái với Hiến pháp được xem là vi hiến </a:t>
            </a:r>
          </a:p>
          <a:p>
            <a:pPr>
              <a:defRPr/>
            </a:pPr>
            <a:r>
              <a:rPr lang="en-US" sz="2400" b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 phải loại bỏ</a:t>
            </a:r>
            <a:endParaRPr lang="vi-VN" sz="2400" b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lowchart: Off-page Connector 6"/>
          <p:cNvSpPr/>
          <p:nvPr/>
        </p:nvSpPr>
        <p:spPr>
          <a:xfrm>
            <a:off x="457200" y="152400"/>
            <a:ext cx="8229600" cy="1295400"/>
          </a:xfrm>
          <a:prstGeom prst="flowChartOffpage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nhất</a:t>
            </a:r>
            <a:endParaRPr lang="vi-VN" sz="36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371600"/>
            <a:ext cx="2209800" cy="9906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1946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2209800" y="1219200"/>
            <a:ext cx="6553200" cy="1219200"/>
          </a:xfrm>
          <a:prstGeom prst="rightArrow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9/11/1946   -   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70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438400"/>
            <a:ext cx="2209800" cy="990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1959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2209800" y="2286000"/>
            <a:ext cx="6553200" cy="121920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31/12/1959   -   10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3505200"/>
            <a:ext cx="2209800" cy="9906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1980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209800" y="3352800"/>
            <a:ext cx="6553200" cy="121920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18/12/1980   -   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147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4572000"/>
            <a:ext cx="2209800" cy="9906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1992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2209800" y="4419600"/>
            <a:ext cx="6553200" cy="121920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15/4/1992   -   12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147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5638800"/>
            <a:ext cx="2209800" cy="990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2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013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209800" y="5486400"/>
            <a:ext cx="6553200" cy="12192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" pitchFamily="34" charset="0"/>
                <a:cs typeface="Arial" pitchFamily="34" charset="0"/>
              </a:rPr>
              <a:t>28/11/2013   -   11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120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600200" y="381000"/>
            <a:ext cx="5791200" cy="6858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Nam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xplosion 1 4"/>
          <p:cNvSpPr/>
          <p:nvPr/>
        </p:nvSpPr>
        <p:spPr>
          <a:xfrm>
            <a:off x="0" y="838200"/>
            <a:ext cx="6096000" cy="2438400"/>
          </a:xfrm>
          <a:prstGeom prst="irregularSeal1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fr-FR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sao</a:t>
            </a:r>
            <a:r>
              <a:rPr lang="fr-FR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fr-FR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sửa</a:t>
            </a:r>
            <a:r>
              <a:rPr lang="fr-FR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fr-FR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fr-FR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fr-FR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MCj0134549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0"/>
            <a:ext cx="3276600" cy="324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28600" y="3810000"/>
            <a:ext cx="8534400" cy="2209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Tx/>
              <a:buChar char="-"/>
            </a:pP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Nhằm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hóa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trương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lối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Chiến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lược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fr-FR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Tháo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gỡ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bất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cập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tiễn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đời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sống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tế-xã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đất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ular Callout 4"/>
          <p:cNvSpPr/>
          <p:nvPr/>
        </p:nvSpPr>
        <p:spPr>
          <a:xfrm>
            <a:off x="533400" y="457200"/>
            <a:ext cx="8153400" cy="1066800"/>
          </a:xfrm>
          <a:prstGeom prst="wedgeRoundRect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2013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định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609600" y="2819400"/>
            <a:ext cx="8001000" cy="2209800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Tổ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chức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và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hoạt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động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của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Bộ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máy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Nhà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nước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Cộng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hòa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xã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hội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chủ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nghĩa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Việt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Nam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theo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5 </a:t>
            </a:r>
            <a:r>
              <a:rPr lang="en-US" sz="3200" b="1" dirty="0" err="1" smtClean="0">
                <a:solidFill>
                  <a:srgbClr val="C00000"/>
                </a:solidFill>
                <a:latin typeface="Arial" charset="0"/>
                <a:cs typeface="Arial" charset="0"/>
              </a:rPr>
              <a:t>nguyên</a:t>
            </a:r>
            <a:r>
              <a:rPr lang="en-US" sz="32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Arial" charset="0"/>
                <a:cs typeface="Arial" charset="0"/>
              </a:rPr>
              <a:t>tắc</a:t>
            </a:r>
            <a:r>
              <a:rPr lang="en-US" sz="32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647883"/>
            <a:ext cx="8229600" cy="1905317"/>
          </a:xfrm>
        </p:spPr>
        <p:txBody>
          <a:bodyPr>
            <a:normAutofit/>
          </a:bodyPr>
          <a:lstStyle/>
          <a:p>
            <a:pPr lvl="0"/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tắc</a:t>
            </a:r>
            <a:r>
              <a:rPr lang="en-US" dirty="0" smtClean="0"/>
              <a:t>: </a:t>
            </a:r>
          </a:p>
          <a:p>
            <a:pPr>
              <a:buNone/>
            </a:pPr>
            <a:r>
              <a:rPr lang="en-US" dirty="0" err="1" smtClean="0"/>
              <a:t>Điều</a:t>
            </a:r>
            <a:r>
              <a:rPr lang="en-US" dirty="0" smtClean="0"/>
              <a:t> 2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2013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Round Diagonal Corner Rectangle 3"/>
          <p:cNvSpPr/>
          <p:nvPr/>
        </p:nvSpPr>
        <p:spPr>
          <a:xfrm>
            <a:off x="533400" y="1600200"/>
            <a:ext cx="8229600" cy="297180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phân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phối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soát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200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2667000" y="457200"/>
            <a:ext cx="3733800" cy="83820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89888"/>
            <a:ext cx="8229600" cy="743712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đạo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5999"/>
            <a:ext cx="8229600" cy="1143001"/>
          </a:xfrm>
        </p:spPr>
        <p:txBody>
          <a:bodyPr>
            <a:normAutofit/>
          </a:bodyPr>
          <a:lstStyle/>
          <a:p>
            <a:pPr lvl="0"/>
            <a:r>
              <a:rPr lang="en-US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sở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tắc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</a:p>
          <a:p>
            <a:r>
              <a:rPr lang="en-US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4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2013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quy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228600" y="3429000"/>
            <a:ext cx="8610600" cy="3048000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lấy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Lênin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Hồ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Minh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</a:p>
        </p:txBody>
      </p:sp>
      <p:sp>
        <p:nvSpPr>
          <p:cNvPr id="6" name="Flowchart: Alternate Process 5"/>
          <p:cNvSpPr/>
          <p:nvPr/>
        </p:nvSpPr>
        <p:spPr>
          <a:xfrm>
            <a:off x="2667000" y="457200"/>
            <a:ext cx="3733800" cy="838200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67199"/>
            <a:ext cx="8229600" cy="1828801"/>
          </a:xfrm>
        </p:spPr>
        <p:txBody>
          <a:bodyPr/>
          <a:lstStyle/>
          <a:p>
            <a:pPr lvl="0"/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tắc</a:t>
            </a:r>
            <a:r>
              <a:rPr lang="en-US" dirty="0" smtClean="0"/>
              <a:t>: </a:t>
            </a:r>
          </a:p>
          <a:p>
            <a:r>
              <a:rPr lang="en-US" dirty="0" err="1" smtClean="0"/>
              <a:t>Điều</a:t>
            </a:r>
            <a:r>
              <a:rPr lang="en-US" dirty="0" smtClean="0"/>
              <a:t> 8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2013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4" name="Round Diagonal Corner Rectangle 3"/>
          <p:cNvSpPr/>
          <p:nvPr/>
        </p:nvSpPr>
        <p:spPr>
          <a:xfrm>
            <a:off x="457200" y="1600200"/>
            <a:ext cx="8153400" cy="2514600"/>
          </a:xfrm>
          <a:prstGeom prst="round2Diag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tổ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theo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quản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xã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hội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luật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2667000" y="457200"/>
            <a:ext cx="3733800" cy="83820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67199"/>
            <a:ext cx="8229600" cy="1828801"/>
          </a:xfrm>
        </p:spPr>
        <p:txBody>
          <a:bodyPr/>
          <a:lstStyle/>
          <a:p>
            <a:pPr lvl="0"/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tắc</a:t>
            </a:r>
            <a:r>
              <a:rPr lang="en-US" dirty="0" smtClean="0"/>
              <a:t>: </a:t>
            </a:r>
          </a:p>
          <a:p>
            <a:r>
              <a:rPr lang="en-US" dirty="0" err="1" smtClean="0"/>
              <a:t>Điều</a:t>
            </a:r>
            <a:r>
              <a:rPr lang="en-US" dirty="0" smtClean="0"/>
              <a:t> 8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2013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685800" y="1752600"/>
            <a:ext cx="7620000" cy="18288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tắc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trung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chủ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4" name="Flowchart: Alternate Process 3"/>
          <p:cNvSpPr/>
          <p:nvPr/>
        </p:nvSpPr>
        <p:spPr>
          <a:xfrm>
            <a:off x="2667000" y="457200"/>
            <a:ext cx="3733800" cy="83820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67199"/>
            <a:ext cx="8229600" cy="1828801"/>
          </a:xfrm>
        </p:spPr>
        <p:txBody>
          <a:bodyPr/>
          <a:lstStyle/>
          <a:p>
            <a:pPr lvl="0"/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sở</a:t>
            </a:r>
            <a:r>
              <a:rPr lang="en-US" dirty="0" smtClean="0"/>
              <a:t>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tắc</a:t>
            </a:r>
            <a:r>
              <a:rPr lang="en-US" dirty="0" smtClean="0"/>
              <a:t>: </a:t>
            </a:r>
          </a:p>
          <a:p>
            <a:r>
              <a:rPr lang="en-US" dirty="0" err="1" smtClean="0"/>
              <a:t>Điều</a:t>
            </a:r>
            <a:r>
              <a:rPr lang="en-US" dirty="0" smtClean="0"/>
              <a:t> 5 </a:t>
            </a:r>
            <a:r>
              <a:rPr lang="en-US" dirty="0" err="1" smtClean="0"/>
              <a:t>Hiến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2013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: </a:t>
            </a:r>
            <a:endParaRPr lang="en-US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533400" y="1676400"/>
            <a:ext cx="8382000" cy="2362200"/>
          </a:xfrm>
          <a:prstGeom prst="flowChartAlternateProcess">
            <a:avLst/>
          </a:prstGeom>
          <a:solidFill>
            <a:srgbClr val="F3C1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tắc</a:t>
            </a:r>
            <a:endParaRPr lang="en-US" sz="36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bình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đẳng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đoàn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tộc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dirty="0"/>
          </a:p>
        </p:txBody>
      </p:sp>
      <p:sp>
        <p:nvSpPr>
          <p:cNvPr id="4" name="Flowchart: Alternate Process 3"/>
          <p:cNvSpPr/>
          <p:nvPr/>
        </p:nvSpPr>
        <p:spPr>
          <a:xfrm>
            <a:off x="2667000" y="457200"/>
            <a:ext cx="3733800" cy="838200"/>
          </a:xfrm>
          <a:prstGeom prst="flowChartAlternateProcess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ular Callout 4"/>
          <p:cNvSpPr/>
          <p:nvPr/>
        </p:nvSpPr>
        <p:spPr>
          <a:xfrm>
            <a:off x="533400" y="228600"/>
            <a:ext cx="8153400" cy="1524000"/>
          </a:xfrm>
          <a:prstGeom prst="wedgeRoundRect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2013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định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609600" y="2819400"/>
            <a:ext cx="8001000" cy="2209800"/>
          </a:xfrm>
          <a:prstGeom prst="flowChartAlternateProcess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then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chốt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của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Bộ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máy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Nhà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nước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Cộng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hòa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xã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hội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chủ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nghĩa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Việt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Nam</a:t>
            </a:r>
            <a:endParaRPr lang="en-US" sz="3200" b="1" dirty="0" smtClean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381000"/>
            <a:ext cx="29718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 smtClean="0">
                <a:latin typeface="Arial" charset="0"/>
                <a:cs typeface="Arial" charset="0"/>
              </a:rPr>
              <a:t>CÂU </a:t>
            </a:r>
            <a:r>
              <a:rPr lang="en-US" b="1" dirty="0" smtClean="0">
                <a:latin typeface="Arial" charset="0"/>
                <a:cs typeface="Arial" charset="0"/>
              </a:rPr>
              <a:t>HỎI 1</a:t>
            </a:r>
            <a:endParaRPr lang="vi-VN" b="1" dirty="0" smtClean="0">
              <a:cs typeface="Arial" charset="0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676400" y="4038600"/>
            <a:ext cx="4495800" cy="1600200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Arial" charset="0"/>
                <a:cs typeface="Arial" charset="0"/>
              </a:rPr>
              <a:t>2013</a:t>
            </a:r>
            <a:endParaRPr lang="en-US" b="1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en-US" b="1" dirty="0" smtClean="0">
                <a:latin typeface="Arial" charset="0"/>
                <a:cs typeface="Arial" charset="0"/>
              </a:rPr>
              <a:t>11 </a:t>
            </a:r>
            <a:r>
              <a:rPr lang="en-US" b="1" dirty="0" err="1" smtClean="0">
                <a:latin typeface="Arial" charset="0"/>
                <a:cs typeface="Arial" charset="0"/>
              </a:rPr>
              <a:t>chương</a:t>
            </a:r>
            <a:endParaRPr lang="en-US" b="1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en-US" b="1" dirty="0" smtClean="0">
                <a:latin typeface="Arial" charset="0"/>
                <a:cs typeface="Arial" charset="0"/>
              </a:rPr>
              <a:t>120 </a:t>
            </a:r>
            <a:r>
              <a:rPr lang="en-US" b="1" dirty="0" err="1" smtClean="0">
                <a:latin typeface="Arial" charset="0"/>
                <a:cs typeface="Arial" charset="0"/>
              </a:rPr>
              <a:t>điều</a:t>
            </a:r>
            <a:endParaRPr lang="vi-VN" b="1" dirty="0" smtClean="0">
              <a:latin typeface="Arial" charset="0"/>
              <a:cs typeface="Arial" charset="0"/>
            </a:endParaRPr>
          </a:p>
        </p:txBody>
      </p:sp>
      <p:pic>
        <p:nvPicPr>
          <p:cNvPr id="4" name="Picture 3" descr="MCj0134549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0"/>
            <a:ext cx="3276600" cy="324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ed Rectangle 4"/>
          <p:cNvSpPr/>
          <p:nvPr/>
        </p:nvSpPr>
        <p:spPr>
          <a:xfrm>
            <a:off x="0" y="1524000"/>
            <a:ext cx="5867400" cy="2209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Đồng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chí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hãy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trình</a:t>
            </a:r>
            <a:r>
              <a:rPr lang="en-US" sz="32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charset="0"/>
                <a:cs typeface="Arial" charset="0"/>
              </a:rPr>
              <a:t>bày</a:t>
            </a:r>
            <a:r>
              <a:rPr lang="en-US" sz="32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Hiến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pháp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hiện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hành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là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Hiến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pháp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nào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?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Có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bao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nhiêu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chương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?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Bao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nhiêu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điều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?</a:t>
            </a:r>
            <a:endParaRPr lang="vi-V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411" grpId="0" build="p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381000"/>
            <a:ext cx="29718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 smtClean="0">
                <a:latin typeface="Arial" charset="0"/>
                <a:cs typeface="Arial" charset="0"/>
              </a:rPr>
              <a:t>CÂU </a:t>
            </a:r>
            <a:r>
              <a:rPr lang="en-US" b="1" dirty="0" smtClean="0">
                <a:latin typeface="Arial" charset="0"/>
                <a:cs typeface="Arial" charset="0"/>
              </a:rPr>
              <a:t>HỎI 2</a:t>
            </a:r>
            <a:endParaRPr lang="vi-VN" b="1" dirty="0" smtClean="0">
              <a:cs typeface="Arial" charset="0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1600200" y="4191000"/>
            <a:ext cx="4495800" cy="1600200"/>
          </a:xfrm>
        </p:spPr>
        <p:txBody>
          <a:bodyPr/>
          <a:lstStyle/>
          <a:p>
            <a:r>
              <a:rPr lang="en-US" b="1" dirty="0" smtClean="0">
                <a:latin typeface="Arial" charset="0"/>
                <a:cs typeface="Arial" charset="0"/>
              </a:rPr>
              <a:t>5 </a:t>
            </a:r>
            <a:r>
              <a:rPr lang="en-US" sz="2800" b="1" dirty="0" err="1" smtClean="0">
                <a:latin typeface="Arial" charset="0"/>
                <a:cs typeface="Arial" charset="0"/>
              </a:rPr>
              <a:t>nguyên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r>
              <a:rPr lang="en-US" sz="2800" b="1" dirty="0" err="1" smtClean="0">
                <a:latin typeface="Arial" charset="0"/>
                <a:cs typeface="Arial" charset="0"/>
              </a:rPr>
              <a:t>tắc</a:t>
            </a:r>
            <a:r>
              <a:rPr lang="en-US" sz="2800" b="1" dirty="0" smtClean="0">
                <a:latin typeface="Arial" charset="0"/>
                <a:cs typeface="Arial" charset="0"/>
              </a:rPr>
              <a:t> </a:t>
            </a:r>
            <a:endParaRPr lang="en-US" b="1" dirty="0" smtClean="0">
              <a:latin typeface="Arial" charset="0"/>
              <a:cs typeface="Arial" charset="0"/>
            </a:endParaRPr>
          </a:p>
          <a:p>
            <a:pPr eaLnBrk="1" hangingPunct="1"/>
            <a:r>
              <a:rPr lang="en-US" b="1" dirty="0" err="1" smtClean="0">
                <a:latin typeface="Arial" charset="0"/>
                <a:cs typeface="Arial" charset="0"/>
              </a:rPr>
              <a:t>Đảng</a:t>
            </a:r>
            <a:r>
              <a:rPr lang="en-US" b="1" dirty="0" smtClean="0">
                <a:latin typeface="Arial" charset="0"/>
                <a:cs typeface="Arial" charset="0"/>
              </a:rPr>
              <a:t> </a:t>
            </a:r>
            <a:r>
              <a:rPr lang="en-US" b="1" dirty="0" err="1" smtClean="0">
                <a:latin typeface="Arial" charset="0"/>
                <a:cs typeface="Arial" charset="0"/>
              </a:rPr>
              <a:t>lãnh</a:t>
            </a:r>
            <a:r>
              <a:rPr lang="en-US" b="1" dirty="0" smtClean="0">
                <a:latin typeface="Arial" charset="0"/>
                <a:cs typeface="Arial" charset="0"/>
              </a:rPr>
              <a:t> </a:t>
            </a:r>
            <a:r>
              <a:rPr lang="en-US" b="1" dirty="0" err="1" smtClean="0">
                <a:latin typeface="Arial" charset="0"/>
                <a:cs typeface="Arial" charset="0"/>
              </a:rPr>
              <a:t>đạo</a:t>
            </a:r>
            <a:endParaRPr lang="en-US" b="1" dirty="0" smtClean="0">
              <a:latin typeface="Arial" charset="0"/>
              <a:cs typeface="Arial" charset="0"/>
            </a:endParaRPr>
          </a:p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4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Hiến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pháp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2013</a:t>
            </a:r>
            <a:endParaRPr lang="vi-VN" b="1" dirty="0" smtClean="0">
              <a:latin typeface="Arial" charset="0"/>
              <a:cs typeface="Arial" charset="0"/>
            </a:endParaRPr>
          </a:p>
        </p:txBody>
      </p:sp>
      <p:pic>
        <p:nvPicPr>
          <p:cNvPr id="4" name="Picture 3" descr="MCj0134549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0"/>
            <a:ext cx="3276600" cy="324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ed Rectangle 4"/>
          <p:cNvSpPr/>
          <p:nvPr/>
        </p:nvSpPr>
        <p:spPr>
          <a:xfrm>
            <a:off x="0" y="1524000"/>
            <a:ext cx="5867400" cy="24384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Có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bao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nhiêu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nguyên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tắc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tổ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chức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và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hoạt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động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của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Bộ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máy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Nhà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nước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?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Nguyên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tăc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liên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quan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tới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Đảng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là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gì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?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Được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quy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định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ở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điều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nào</a:t>
            </a:r>
            <a:r>
              <a:rPr lang="en-US" sz="32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?</a:t>
            </a:r>
            <a:endParaRPr lang="vi-V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2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charRg st="2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411">
                                            <p:txEl>
                                              <p:charRg st="28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xplosion 2 3"/>
          <p:cNvSpPr/>
          <p:nvPr/>
        </p:nvSpPr>
        <p:spPr>
          <a:xfrm>
            <a:off x="685800" y="685800"/>
            <a:ext cx="7772400" cy="289560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HẾT</a:t>
            </a:r>
            <a:endParaRPr lang="en-US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0" y="3810000"/>
            <a:ext cx="9144000" cy="2743200"/>
          </a:xfrm>
          <a:prstGeom prst="flowChartAlternateProces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Kính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chúc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Chi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bộ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vui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khỏe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hạnh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phúc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Trân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trọng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kính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chào</a:t>
            </a: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Hẹn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gặp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 smtClean="0">
                <a:latin typeface="Arial" pitchFamily="34" charset="0"/>
                <a:cs typeface="Arial" pitchFamily="34" charset="0"/>
              </a:rPr>
              <a:t>lại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308</TotalTime>
  <Words>650</Words>
  <Application>Microsoft Office PowerPoint</Application>
  <PresentationFormat>On-screen Show (4:3)</PresentationFormat>
  <Paragraphs>80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Flow</vt:lpstr>
      <vt:lpstr>ĐẢNG BỘ TRƯỜNG CAO ĐẲNG  LÝ TỰ TRỌNG TP.HỒ CHÍ MINH</vt:lpstr>
      <vt:lpstr>TUYÊN TRUYỀN HIẾN PHÁP</vt:lpstr>
      <vt:lpstr>Slide 3</vt:lpstr>
      <vt:lpstr>Slide 4</vt:lpstr>
      <vt:lpstr>Slide 5</vt:lpstr>
      <vt:lpstr>Slide 6</vt:lpstr>
      <vt:lpstr>Slide 7</vt:lpstr>
      <vt:lpstr>Slide 8</vt:lpstr>
      <vt:lpstr>Slide 9</vt:lpstr>
      <vt:lpstr>Nguyên tắc Đảng lãnh đạo</vt:lpstr>
      <vt:lpstr>Slide 11</vt:lpstr>
      <vt:lpstr>Slide 12</vt:lpstr>
      <vt:lpstr>Slide 13</vt:lpstr>
      <vt:lpstr>Slide 14</vt:lpstr>
      <vt:lpstr>CÂU HỎI 1</vt:lpstr>
      <vt:lpstr>CÂU HỎI 2</vt:lpstr>
      <vt:lpstr>Slide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ỦY BAN NHÂN DÂN TP.HCM TRƯỜNG CAO ĐẲNG KỸ THUẬT LÝ TỰ TRỌNG TP.HỒ CHÍ MINH</dc:title>
  <dc:creator>User</dc:creator>
  <cp:lastModifiedBy>User</cp:lastModifiedBy>
  <cp:revision>33</cp:revision>
  <dcterms:created xsi:type="dcterms:W3CDTF">2017-03-01T15:00:41Z</dcterms:created>
  <dcterms:modified xsi:type="dcterms:W3CDTF">2017-10-14T02:39:13Z</dcterms:modified>
</cp:coreProperties>
</file>